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8"/>
  </p:notesMasterIdLst>
  <p:sldIdLst>
    <p:sldId id="256" r:id="rId2"/>
    <p:sldId id="271" r:id="rId3"/>
    <p:sldId id="261" r:id="rId4"/>
    <p:sldId id="262" r:id="rId5"/>
    <p:sldId id="257" r:id="rId6"/>
    <p:sldId id="263" r:id="rId7"/>
    <p:sldId id="258" r:id="rId8"/>
    <p:sldId id="259" r:id="rId9"/>
    <p:sldId id="260" r:id="rId10"/>
    <p:sldId id="269" r:id="rId11"/>
    <p:sldId id="270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36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C8852-1BA4-4C35-A1DC-5EB4B51905A6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70503B-CBEF-4952-AC7B-2D95F8CF6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0503B-CBEF-4952-AC7B-2D95F8CF6E1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0503B-CBEF-4952-AC7B-2D95F8CF6E1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3B1FE-9B6B-4A62-98CC-C3FFE8172093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E681-63E0-488F-BE99-601EB2873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3B1FE-9B6B-4A62-98CC-C3FFE8172093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E681-63E0-488F-BE99-601EB2873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3B1FE-9B6B-4A62-98CC-C3FFE8172093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E681-63E0-488F-BE99-601EB2873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3B1FE-9B6B-4A62-98CC-C3FFE8172093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E681-63E0-488F-BE99-601EB2873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3B1FE-9B6B-4A62-98CC-C3FFE8172093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E681-63E0-488F-BE99-601EB2873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3B1FE-9B6B-4A62-98CC-C3FFE8172093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E681-63E0-488F-BE99-601EB2873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3B1FE-9B6B-4A62-98CC-C3FFE8172093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E681-63E0-488F-BE99-601EB2873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3B1FE-9B6B-4A62-98CC-C3FFE8172093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E681-63E0-488F-BE99-601EB2873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3B1FE-9B6B-4A62-98CC-C3FFE8172093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E681-63E0-488F-BE99-601EB2873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3B1FE-9B6B-4A62-98CC-C3FFE8172093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E681-63E0-488F-BE99-601EB2873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3B1FE-9B6B-4A62-98CC-C3FFE8172093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422E681-63E0-488F-BE99-601EB28732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33B1FE-9B6B-4A62-98CC-C3FFE8172093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22E681-63E0-488F-BE99-601EB287328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19200"/>
            <a:ext cx="7851648" cy="838200"/>
          </a:xfrm>
        </p:spPr>
        <p:txBody>
          <a:bodyPr>
            <a:normAutofit/>
          </a:bodyPr>
          <a:lstStyle/>
          <a:p>
            <a:pPr algn="ctr"/>
            <a:r>
              <a:rPr lang="fa-IR" sz="4800" dirty="0" smtClean="0"/>
              <a:t>بسم الله الرحمن الرحیم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352800"/>
            <a:ext cx="9144000" cy="1752600"/>
          </a:xfrm>
        </p:spPr>
        <p:txBody>
          <a:bodyPr>
            <a:noAutofit/>
          </a:bodyPr>
          <a:lstStyle/>
          <a:p>
            <a:pPr algn="ctr"/>
            <a:r>
              <a:rPr lang="fa-IR" sz="7200" b="1" dirty="0" smtClean="0">
                <a:cs typeface="+mj-cs"/>
              </a:rPr>
              <a:t>برنامه ریزی استراتژیک منابع انسانی</a:t>
            </a:r>
            <a:endParaRPr lang="en-US" sz="7200" b="1" dirty="0" smtClean="0">
              <a:cs typeface="+mj-cs"/>
            </a:endParaRPr>
          </a:p>
          <a:p>
            <a:endParaRPr lang="en-US" sz="6000" dirty="0">
              <a:cs typeface="+mj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00632" y="762000"/>
            <a:ext cx="50433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a-IR" sz="2400" b="1" dirty="0"/>
              <a:t>وقتی سازمان با کمبود منابع انسانی روبروست :</a:t>
            </a:r>
            <a:endParaRPr lang="en-US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5214719" y="1295400"/>
            <a:ext cx="39292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a-IR" sz="2000" b="1" dirty="0"/>
              <a:t>الف) افزایش عرضه منابع انسانی از طریق :</a:t>
            </a:r>
            <a:endParaRPr lang="en-US" sz="2000" b="1" dirty="0"/>
          </a:p>
        </p:txBody>
      </p:sp>
      <p:sp>
        <p:nvSpPr>
          <p:cNvPr id="5" name="Rectangle 4"/>
          <p:cNvSpPr/>
          <p:nvPr/>
        </p:nvSpPr>
        <p:spPr>
          <a:xfrm>
            <a:off x="6982831" y="1676400"/>
            <a:ext cx="21611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a-IR" b="1" dirty="0"/>
              <a:t>منابع بیرونی به صورت : 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6096000" y="2209800"/>
            <a:ext cx="23615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/>
              <a:t>کارمند یابی به طرق گوناگون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953000" y="2514600"/>
            <a:ext cx="35541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/>
              <a:t>جذب افراد از سنین، نژاد، جنسیت، ملیت و...</a:t>
            </a:r>
            <a:endParaRPr lang="en-US" dirty="0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6400800" y="1981200"/>
            <a:ext cx="2057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4213" algn="l"/>
              </a:tabLst>
            </a:pPr>
            <a:r>
              <a:rPr kumimoji="0" lang="fa-I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آگهی در جاهای مختلف</a:t>
            </a: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80615" y="2819400"/>
            <a:ext cx="20633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/>
              <a:t>منابع درونی به صورت :</a:t>
            </a:r>
            <a:endParaRPr lang="en-US" b="1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5867400" y="3124200"/>
            <a:ext cx="2590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4213" algn="l"/>
              </a:tabLst>
            </a:pPr>
            <a:r>
              <a:rPr kumimoji="0" lang="fa-I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ترفیع دادن به گونه های متفاوت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4213" algn="l"/>
              </a:tabLst>
            </a:pPr>
            <a:r>
              <a:rPr kumimoji="0" lang="fa-I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آموزش کارکنان موجود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4213" algn="l"/>
              </a:tabLst>
            </a:pPr>
            <a:r>
              <a:rPr kumimoji="0" lang="fa-I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به کار گیری مجدد کارکنان</a:t>
            </a: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65639" y="3962400"/>
            <a:ext cx="40783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a-IR" sz="2000" b="1" dirty="0"/>
              <a:t>ب) کاهش تقاضا برای منابع انسانی از طریق :</a:t>
            </a:r>
            <a:endParaRPr lang="en-US" sz="2000" b="1" dirty="0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4267200" y="4267200"/>
            <a:ext cx="41714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4213" algn="l"/>
              </a:tabLst>
            </a:pPr>
            <a:r>
              <a:rPr kumimoji="0" lang="fa-I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طرح ریزی مجدد کار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4213" algn="l"/>
              </a:tabLst>
            </a:pPr>
            <a:r>
              <a:rPr kumimoji="0" lang="fa-I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استفاده از کارکنان موجود به شیوه متفاوت- تمام وقت و غیره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4213" algn="l"/>
              </a:tabLst>
            </a:pPr>
            <a:r>
              <a:rPr kumimoji="0" lang="fa-I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ماشینی کردن کار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54045" y="5105400"/>
            <a:ext cx="42899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a-IR" sz="2000" b="1" dirty="0"/>
              <a:t>ج) حفظ و نگهداری ، بهبود و پیشرفت از طریق:</a:t>
            </a:r>
            <a:endParaRPr lang="en-US" sz="2000" b="1" dirty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6705600" y="5638800"/>
            <a:ext cx="172207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4213" algn="l"/>
              </a:tabLst>
            </a:pPr>
            <a:r>
              <a:rPr kumimoji="0" lang="fa-I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بهبود وضعیت و شرایط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4213" algn="l"/>
              </a:tabLst>
            </a:pPr>
            <a:r>
              <a:rPr kumimoji="0" lang="fa-I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آموزش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4213" algn="l"/>
              </a:tabLst>
            </a:pPr>
            <a:r>
              <a:rPr kumimoji="0" lang="fa-I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ترغیب ، پاداش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752600" y="685800"/>
            <a:ext cx="7391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4213" algn="l"/>
              </a:tabLst>
            </a:pP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وقتی سازمان با مازاد منابع انسانی روبروست :</a:t>
            </a:r>
            <a:endParaRPr kumimoji="0" lang="fa-I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15368" y="1371600"/>
            <a:ext cx="27286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a-IR" sz="2000" b="1" dirty="0"/>
              <a:t>الف) افزایش تقاضا از طریق :</a:t>
            </a:r>
            <a:endParaRPr lang="en-US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5181600" y="1828800"/>
            <a:ext cx="3342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/>
              <a:t>افزایش بازارها برای فرآورده ها یا خدمات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477000" y="2667000"/>
            <a:ext cx="25266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a-IR" sz="2000" b="1" dirty="0"/>
              <a:t>ب) کاهش عرضه از طریق:</a:t>
            </a:r>
            <a:endParaRPr lang="en-US" sz="2000" b="1" dirty="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5791200" y="3352800"/>
            <a:ext cx="267092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4213" algn="l"/>
              </a:tabLst>
            </a:pPr>
            <a:r>
              <a:rPr kumimoji="0" lang="fa-I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بازنشستگی زود هنگام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4213" algn="l"/>
              </a:tabLst>
            </a:pPr>
            <a:r>
              <a:rPr kumimoji="0" lang="fa-I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داوطلبانه کردن کار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4213" algn="l"/>
              </a:tabLst>
            </a:pPr>
            <a:r>
              <a:rPr kumimoji="0" lang="fa-I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عزل و برکناری نیروی مازاد اجباری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0" y="4648200"/>
            <a:ext cx="43989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b="1" dirty="0"/>
              <a:t>ج) نگهداری وثیقه برای حسن انجام کار از طریق:</a:t>
            </a:r>
            <a:endParaRPr lang="en-US" sz="2000" b="1" dirty="0"/>
          </a:p>
        </p:txBody>
      </p:sp>
      <p:sp>
        <p:nvSpPr>
          <p:cNvPr id="8" name="Rectangle 7"/>
          <p:cNvSpPr/>
          <p:nvPr/>
        </p:nvSpPr>
        <p:spPr>
          <a:xfrm>
            <a:off x="6477000" y="5410200"/>
            <a:ext cx="18582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/>
              <a:t>قراردادهای کوتاه مدت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143000"/>
            <a:ext cx="861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sz="2400" b="1" dirty="0"/>
              <a:t>انتخاب اساسی در به کارگیری منابع انسانی </a:t>
            </a:r>
            <a:r>
              <a:rPr lang="fa-IR" sz="2400" b="1" dirty="0" smtClean="0"/>
              <a:t>جهتگیری </a:t>
            </a:r>
            <a:r>
              <a:rPr lang="fa-IR" sz="2400" b="1" dirty="0"/>
              <a:t>داخلی در مقابل بیرونی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457200" y="2413338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b="1" dirty="0"/>
              <a:t>مایلز و اسنو عقیده داشتند که سرمایه انسانی را همانند اشکال دیگر سرمایه گذاری می توان ایجاد کرد یا خرید. یعنی همانگونه که لپاک و اسنل اظهار داشتند از یک سو، سازمانها ممکن است استخدام را درونی کنند و از سوی دیگر ممکن است به وسیله منبع گزینی خارجی برای کارکردهای خاص از طریق عاملانی که ریشه در بازار دارند ، استخدام را بیرونی کنند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81600" y="914400"/>
            <a:ext cx="37561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a-IR" sz="2400" b="1" dirty="0"/>
              <a:t>بازارهای کار داخلی و گزینه </a:t>
            </a:r>
            <a:r>
              <a:rPr lang="fa-IR" sz="2400" b="1" u="sng" dirty="0"/>
              <a:t>ساختن</a:t>
            </a:r>
            <a:endParaRPr lang="en-US" sz="2400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28600" y="2133600"/>
            <a:ext cx="89154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از لحاظ ورود سازمانی بنادر و لنگرگاههای محدود و مشخص شده ای دارد. این امر موجب محدودیت رقابت شغلی برای دیگر کارکنان کنونی می شود.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ارتقاء صرفا از طریق یک مسیر شغلی از پیش تعیین شده بر اساس ارشدیت یا شایستگی صورت میگیرد و برای ترغیب تعلق خاطر و دلبستگی به خدمت در بلند مدت طراحی می شود.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شیبهای مهارت و پرداخت بازتابی از دانش تخصصی مرتبط با سازمان و آموزش ضمن خدمت است تا از این طریق نگهداری کارکنان ترغیب شود.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امنیت شغلی ایجاد شرایطی که بتوان اطمینان یافت که افراد در یک گستره زمانی قابل توجهی میتوانند به کار و فعالیت سازمانی دامه دهند. ( پین فیلد و برنر )</a:t>
            </a:r>
            <a:endParaRPr kumimoji="0" lang="fa-I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81000" y="1600200"/>
            <a:ext cx="846738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موجب گسترش و تقویت استخدام بلند مدت میشود.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در طول زمان شبکه های میان فردی بسیار مهم و نیز دانش تخصصی در مورد سازمان و مشاغل آن ایجاد و حفظ میکند.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هزینه های نیروی کار کاهش میابد.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موجب کارآمد تر شدن وضعیت به کارگماری بخصوص از لحاظ انتخاب و غربال کردن میشوند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990600" y="3886200"/>
            <a:ext cx="7772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هزینه های سنگینی دارد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چون بر نظامهای اداری تکیه دارد، در نتیجه ایجاد بروکسی همیشه در حال رشد و گسترش است و بروکراسی نیز موجب افزایش هزینه های بالا سری و کاهش انعطاف پذیری و سرعت عمل سازمانی میشود.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چون امنیت شغلی عنصر محوری نظامهای بازار کار داخلی را تشکیل می دهد، نیروی کار عملا هزینه ثابتی برای سازمان محسوب میشوند .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موجب عدم انعطاف پذیری فرهنگی در سازمان میشود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42036" y="914400"/>
            <a:ext cx="60019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a-IR" sz="2400" b="1" dirty="0" smtClean="0"/>
              <a:t>مزایای به کار گماری مبتنی بر بازارهای نیروی کار داخلی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3315160" y="3124200"/>
            <a:ext cx="5828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a-IR" sz="2400" b="1" dirty="0" smtClean="0"/>
              <a:t>معایب به کارگماری مبتنی بر بازارهای نیروی کار داخلی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05400" y="1371600"/>
            <a:ext cx="38507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a-IR" sz="2400" b="1" dirty="0"/>
              <a:t>بازارهای کار بیرونی و گزینه </a:t>
            </a:r>
            <a:r>
              <a:rPr lang="fa-IR" sz="2400" b="1" u="sng" dirty="0"/>
              <a:t>خریدن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228600" y="2551837"/>
            <a:ext cx="8610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b="1" dirty="0"/>
              <a:t>سازمانهایی که ترجیح میدهند منابع انسانی خود را خریداری کنند بیشتر پستهای سازمان را به کارکنان خرج از سازمان تخصیص میدهند و ناگزیر میشوند که صرفا قیمت این منابع را بر اساس قیمت بازار پرداخت کنند و بر کیفیت داده هایی متکی باشند که از طریق بهروری بالقوه داوطلبان بیرونی در اختیار سازمان قرار میگیرد.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609600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4213" algn="l"/>
              </a:tabLst>
            </a:pP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فرهنگ سازمان بیش از انعطاف پذیری و نوآوری بر ثبات و تعهد تاکید کند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8382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 fontAlgn="base">
              <a:spcBef>
                <a:spcPct val="0"/>
              </a:spcBef>
              <a:spcAft>
                <a:spcPct val="0"/>
              </a:spcAft>
              <a:tabLst>
                <a:tab pos="684213" algn="l"/>
              </a:tabLst>
            </a:pPr>
            <a:r>
              <a:rPr lang="fa-IR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فرایند کار سازمانی ، بسیار پیچیده و اختصاص به سازمان داشته باشد که در نتیجه سرمایه انسانی مختص را ایجاب کند.</a:t>
            </a:r>
            <a:endParaRPr lang="en-US" sz="9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9812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684213" algn="l"/>
              </a:tabLst>
            </a:pPr>
            <a:r>
              <a:rPr lang="fa-IR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فرایند کاری ، نسبتا ثابت باشد و سرعت تغییر فناوری به اندازه کافی آرام باشد تا شرایط پیشرفت مستمر سرمایه انسانی را فراهم آورد.</a:t>
            </a:r>
            <a:endParaRPr lang="en-US" sz="9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3048000"/>
            <a:ext cx="8991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684213" algn="l"/>
              </a:tabLst>
            </a:pPr>
            <a:r>
              <a:rPr lang="fa-IR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بازار نیروی کار به اندازه کافی متراکم و انبوه باشد که بازار نیروی کار داخلی مناسبی را برای سازمان فراهم آورد و از لحاظ هزینه نسبت به سازمانهایی که بر کارمند یابی بیرونی تکیه میکنند مزیت داشته باشد. ولی تا آن اندازه انبوه و متراکم نباشد که کارکنان ارزشمندی را که سازمان بروی آنها سرمایه گذاری کرده است به جستجوی شغل در سازمان دیگر ترغیب شود.</a:t>
            </a:r>
            <a:endParaRPr lang="en-US" sz="9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4800600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684213" algn="l"/>
              </a:tabLst>
            </a:pPr>
            <a:r>
              <a:rPr lang="fa-IR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استراتژی کسب و کار به جای رشد سریع و فرصت طلبانه، خواهان رشد مستمر و تکوینی مبنی بر اشتراک مساعی کارکنان یا خدمت به مشتری باشد.</a:t>
            </a:r>
            <a:endParaRPr lang="en-US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upload.wikimedia.org/wikipedia/commons/thumb/6/68/Strategy_Concept.svg/200px-Strategy_Concept.svg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https://upload.wikimedia.org/wikipedia/commons/thumb/6/68/Strategy_Concept.svg/200px-Strategy_Concept.svg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 descr="Strategy_Concept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838200"/>
            <a:ext cx="4876800" cy="4267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3340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b="1" dirty="0" smtClean="0"/>
              <a:t>مدیریت استراتژیک ابتدا با تحلیل مسائل پیرامون محیط داخلی و خارجی سازمان، شکل می‌گیرد و پس از پیشنهاد استراتژی‌ها و راهبردهای ممکن و تحلیل آنها، یک یا چند راهبرد بهینه انتخاب می‌شود.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2800" y="762000"/>
            <a:ext cx="34996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/>
              <a:t>اهمیت برنامه ریزی منابع انسانی</a:t>
            </a:r>
            <a:endParaRPr lang="en-US" sz="24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425770" y="1371600"/>
            <a:ext cx="57182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a-I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1-از طریق برنامه ریزی متوالی استمرار رهبری را تسهیل و تضمین میکند</a:t>
            </a:r>
            <a:endParaRPr kumimoji="0" lang="fa-I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828800"/>
            <a:ext cx="883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b="1" dirty="0" smtClean="0"/>
              <a:t>2-با </a:t>
            </a:r>
            <a:r>
              <a:rPr lang="fa-IR" b="1" dirty="0"/>
              <a:t>برسی فراهم بودن کارکنان و مجموعه مهارتهای آنان در آینده برنامه ریزی استراتژیک را تسهیل </a:t>
            </a:r>
            <a:r>
              <a:rPr lang="fa-IR" b="1" dirty="0" smtClean="0"/>
              <a:t>میسازد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76200" y="2362200"/>
            <a:ext cx="906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b="1" dirty="0" smtClean="0"/>
              <a:t>3-با </a:t>
            </a:r>
            <a:r>
              <a:rPr lang="fa-IR" b="1" dirty="0"/>
              <a:t>برسی نیازمندیهای شغلی و تواناییهای کارکنان ، درک تغییرات و گرایشها در بازار نیروی کار را تسهیل </a:t>
            </a:r>
            <a:r>
              <a:rPr lang="fa-IR" b="1" dirty="0" smtClean="0"/>
              <a:t>میسازد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0" y="28194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/>
            <a:r>
              <a:rPr lang="fa-IR" b="1" dirty="0" smtClean="0"/>
              <a:t>4-سازمان </a:t>
            </a:r>
            <a:r>
              <a:rPr lang="fa-IR" b="1" dirty="0"/>
              <a:t>با تعیین مهارتهایی که برای کسب اهداف استراتژیک، مورد نیارند و همچنین تضمین موفقیت شغلی آتی در سازمان میتواند رشد و گسترش کارکنان را تسهیل سازد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533400" y="3657600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b="1" dirty="0" smtClean="0"/>
              <a:t>5-با </a:t>
            </a:r>
            <a:r>
              <a:rPr lang="fa-IR" b="1" dirty="0"/>
              <a:t>تعیین نیازهای کارکنان در واکنش به برنامه استراتژیک سازمان تخصیص منابع و برنامه ریزی بودجه را تسهیل میکند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533400" y="4495800"/>
            <a:ext cx="861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b="1" dirty="0" smtClean="0"/>
              <a:t>6-با </a:t>
            </a:r>
            <a:r>
              <a:rPr lang="fa-IR" b="1" dirty="0"/>
              <a:t>تخمین میزان کمبود یا مازاد کارکنان در آینده کارایی سازمان را تسهیل میکند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685800" y="5334000"/>
            <a:ext cx="7696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sz="1600" b="1" dirty="0"/>
              <a:t>برنامه ریزی منابع انسانی فرایندی است که از اطلاعات قابل دسترس استفاده میکند تا مقتضیات مهارت و قابلیتهای مورد نیاز برای مواجهه با نیازهای بعدی سازمان را تعیین کند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838200"/>
            <a:ext cx="6019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2400" b="1" dirty="0"/>
              <a:t>سیر تحول مطالعات برنامه ریزی منابع انسانی از دیدگاه هول بروک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5562600" y="1905000"/>
            <a:ext cx="3422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1">
              <a:buFont typeface="Arial" pitchFamily="34" charset="0"/>
              <a:buChar char="•"/>
            </a:pPr>
            <a:r>
              <a:rPr lang="fa-IR" b="1" dirty="0"/>
              <a:t>سیستمی از پیش بینی و مدیریت اطلاعات 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228600" y="2590800"/>
            <a:ext cx="868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buFont typeface="Arial" pitchFamily="34" charset="0"/>
              <a:buChar char="•"/>
            </a:pPr>
            <a:r>
              <a:rPr lang="fa-IR" b="1" dirty="0"/>
              <a:t>فرایندی از تاثیر گذاری مدیریت برای پذیرفتن منابع انسانی به صورت بعدی از برنامه ریزی استراتژیک سازمان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4297772" y="3733800"/>
            <a:ext cx="4649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buFont typeface="Arial" pitchFamily="34" charset="0"/>
              <a:buChar char="•"/>
            </a:pPr>
            <a:r>
              <a:rPr lang="fa-IR" b="1" dirty="0"/>
              <a:t>به منزله موضوع انسجام بخش برای مدیریت منابع انسانی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228600" y="4724400"/>
            <a:ext cx="876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buFont typeface="Arial" pitchFamily="34" charset="0"/>
              <a:buChar char="•"/>
            </a:pPr>
            <a:r>
              <a:rPr lang="fa-IR" b="1" dirty="0"/>
              <a:t>رسمیت بخشیدن بخشیدن و قوت بخشیدن به شیوه های غیر رسمی برای ایجاد اعتبار دراز مدت در مدیریت افراد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04088"/>
            <a:ext cx="8763000" cy="1048512"/>
          </a:xfrm>
        </p:spPr>
        <p:txBody>
          <a:bodyPr>
            <a:normAutofit fontScale="90000"/>
          </a:bodyPr>
          <a:lstStyle/>
          <a:p>
            <a:r>
              <a:rPr lang="fa-IR" b="1" dirty="0" smtClean="0"/>
              <a:t>ر</a:t>
            </a:r>
            <a:r>
              <a:rPr lang="fa-IR" b="1" dirty="0" smtClean="0">
                <a:solidFill>
                  <a:srgbClr val="002060"/>
                </a:solidFill>
              </a:rPr>
              <a:t>ابطه برنامه ریزی استراتژیک و برنامه ریزی منابع انسانی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4419600" y="3505200"/>
            <a:ext cx="1981200" cy="12954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b="1" dirty="0" smtClean="0"/>
              <a:t>برنامه ریزی </a:t>
            </a:r>
          </a:p>
          <a:p>
            <a:pPr algn="r"/>
            <a:r>
              <a:rPr lang="fa-IR" b="1" dirty="0" smtClean="0"/>
              <a:t>منابع انسانی</a:t>
            </a:r>
            <a:endParaRPr lang="en-US" b="1" dirty="0"/>
          </a:p>
        </p:txBody>
      </p:sp>
      <p:sp>
        <p:nvSpPr>
          <p:cNvPr id="3" name="Flowchart: Process 2"/>
          <p:cNvSpPr/>
          <p:nvPr/>
        </p:nvSpPr>
        <p:spPr>
          <a:xfrm>
            <a:off x="7010400" y="3276600"/>
            <a:ext cx="1828800" cy="1737360"/>
          </a:xfrm>
          <a:prstGeom prst="flowChartProcess">
            <a:avLst/>
          </a:prstGeom>
          <a:solidFill>
            <a:srgbClr val="00206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buFont typeface="Arial" pitchFamily="34" charset="0"/>
              <a:buChar char="•"/>
            </a:pPr>
            <a:r>
              <a:rPr lang="fa-IR" b="1" dirty="0" smtClean="0"/>
              <a:t>تحلیل شغل</a:t>
            </a:r>
          </a:p>
          <a:p>
            <a:pPr algn="ctr" rtl="1">
              <a:buFont typeface="Arial" pitchFamily="34" charset="0"/>
              <a:buChar char="•"/>
            </a:pPr>
            <a:r>
              <a:rPr lang="fa-IR" b="1" dirty="0" smtClean="0"/>
              <a:t>کارمندیابی</a:t>
            </a:r>
          </a:p>
          <a:p>
            <a:pPr algn="ctr" rtl="1">
              <a:buFont typeface="Arial" pitchFamily="34" charset="0"/>
              <a:buChar char="•"/>
            </a:pPr>
            <a:r>
              <a:rPr lang="fa-IR" b="1" dirty="0" smtClean="0"/>
              <a:t>انتخاب</a:t>
            </a:r>
          </a:p>
          <a:p>
            <a:pPr algn="ctr" rtl="1">
              <a:buFont typeface="Arial" pitchFamily="34" charset="0"/>
              <a:buChar char="•"/>
            </a:pPr>
            <a:r>
              <a:rPr lang="fa-IR" b="1" dirty="0" smtClean="0"/>
              <a:t>آموزش</a:t>
            </a:r>
            <a:endParaRPr lang="en-US" b="1" dirty="0"/>
          </a:p>
        </p:txBody>
      </p:sp>
      <p:sp>
        <p:nvSpPr>
          <p:cNvPr id="5" name="Oval 4"/>
          <p:cNvSpPr/>
          <p:nvPr/>
        </p:nvSpPr>
        <p:spPr>
          <a:xfrm>
            <a:off x="2895600" y="3505200"/>
            <a:ext cx="2057400" cy="12954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a-IR" b="1" dirty="0" smtClean="0"/>
              <a:t>برنامه ریزی</a:t>
            </a:r>
          </a:p>
          <a:p>
            <a:r>
              <a:rPr lang="fa-IR" b="1" dirty="0" smtClean="0"/>
              <a:t>استراتژیک</a:t>
            </a:r>
            <a:endParaRPr lang="en-US" b="1" dirty="0"/>
          </a:p>
        </p:txBody>
      </p:sp>
      <p:sp>
        <p:nvSpPr>
          <p:cNvPr id="6" name="Flowchart: Process 5"/>
          <p:cNvSpPr/>
          <p:nvPr/>
        </p:nvSpPr>
        <p:spPr>
          <a:xfrm>
            <a:off x="381000" y="3352800"/>
            <a:ext cx="1828800" cy="1828800"/>
          </a:xfrm>
          <a:prstGeom prst="flowChartProcess">
            <a:avLst/>
          </a:prstGeom>
          <a:solidFill>
            <a:srgbClr val="00206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/>
              <a:t>اهداف بلند مدت </a:t>
            </a:r>
          </a:p>
          <a:p>
            <a:pPr algn="ctr"/>
            <a:r>
              <a:rPr lang="fa-IR" b="1" dirty="0" smtClean="0"/>
              <a:t>و کوتاه مدت</a:t>
            </a:r>
          </a:p>
          <a:p>
            <a:pPr algn="ctr"/>
            <a:r>
              <a:rPr lang="fa-IR" b="1" dirty="0" smtClean="0"/>
              <a:t>روشها و فرایندها</a:t>
            </a:r>
            <a:endParaRPr lang="en-US" b="1" dirty="0"/>
          </a:p>
        </p:txBody>
      </p:sp>
      <p:cxnSp>
        <p:nvCxnSpPr>
          <p:cNvPr id="8" name="Straight Arrow Connector 7"/>
          <p:cNvCxnSpPr/>
          <p:nvPr/>
        </p:nvCxnSpPr>
        <p:spPr>
          <a:xfrm rot="10800000">
            <a:off x="6477000" y="4114800"/>
            <a:ext cx="381000" cy="158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362200" y="4114800"/>
            <a:ext cx="381000" cy="158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914400"/>
            <a:ext cx="8915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sz="2400" b="1" dirty="0"/>
              <a:t>رویکرد پنج مرحله ای واکر برای پیوند برنامه ریزی منابع انسانی و برنامه ریزی استراتژیک</a:t>
            </a:r>
            <a:endParaRPr lang="en-US" sz="2400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733800" y="2743200"/>
            <a:ext cx="5105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تعیین فلسفه سازمانی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کاوشگری محیطی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ارزیابی قوتها و ضعفهای سازمان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توسعه مقاصد و اهداف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توسعه استراتژیها</a:t>
            </a: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248400" y="1066800"/>
            <a:ext cx="2133600" cy="281940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fa-IR" b="1" dirty="0" smtClean="0"/>
              <a:t>مشخص کردن زمینه </a:t>
            </a:r>
          </a:p>
          <a:p>
            <a:pPr algn="just" rtl="1">
              <a:buFont typeface="Arial" pitchFamily="34" charset="0"/>
              <a:buChar char="•"/>
            </a:pPr>
            <a:r>
              <a:rPr lang="fa-IR" dirty="0" smtClean="0"/>
              <a:t>اهداف سازمان</a:t>
            </a:r>
          </a:p>
          <a:p>
            <a:pPr algn="just" rtl="1">
              <a:buFont typeface="Arial" pitchFamily="34" charset="0"/>
              <a:buChar char="•"/>
            </a:pPr>
            <a:r>
              <a:rPr lang="fa-IR" dirty="0" smtClean="0"/>
              <a:t>قوتها و ضعفهای سازمان</a:t>
            </a:r>
          </a:p>
          <a:p>
            <a:pPr algn="just" rtl="1">
              <a:buFont typeface="Arial" pitchFamily="34" charset="0"/>
              <a:buChar char="•"/>
            </a:pPr>
            <a:r>
              <a:rPr lang="fa-IR" dirty="0" smtClean="0"/>
              <a:t>فرصتها وتهدیدات بیرونی</a:t>
            </a:r>
          </a:p>
          <a:p>
            <a:pPr algn="just" rtl="1">
              <a:buFont typeface="Arial" pitchFamily="34" charset="0"/>
              <a:buChar char="•"/>
            </a:pPr>
            <a:r>
              <a:rPr lang="fa-IR" dirty="0" smtClean="0"/>
              <a:t>منبع مزیت رقابتی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48400" y="4495800"/>
            <a:ext cx="2133600" cy="160020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fa-IR" dirty="0" smtClean="0"/>
              <a:t>اجرای فرایندها، خط مشی ها و شیوه های منابع انسانی</a:t>
            </a:r>
          </a:p>
          <a:p>
            <a:pPr algn="ctr" rtl="1"/>
            <a:endParaRPr lang="fa-IR" dirty="0"/>
          </a:p>
          <a:p>
            <a:pPr algn="ctr" rtl="1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38200" y="1066800"/>
            <a:ext cx="2362200" cy="274320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a-IR" b="1" dirty="0" smtClean="0"/>
              <a:t>اجرای فرایندهایی برای نیل به نتایج مورد انتظار</a:t>
            </a:r>
          </a:p>
          <a:p>
            <a:pPr algn="just" rtl="1">
              <a:buFont typeface="Arial" pitchFamily="34" charset="0"/>
              <a:buChar char="•"/>
            </a:pPr>
            <a:r>
              <a:rPr lang="fa-IR" dirty="0" smtClean="0"/>
              <a:t>اهداف سازمان </a:t>
            </a:r>
          </a:p>
          <a:p>
            <a:pPr algn="just" rtl="1">
              <a:buFont typeface="Arial" pitchFamily="34" charset="0"/>
              <a:buChar char="•"/>
            </a:pPr>
            <a:r>
              <a:rPr lang="fa-IR" dirty="0" smtClean="0"/>
              <a:t>قوتها و ضعف های سازمان</a:t>
            </a:r>
          </a:p>
          <a:p>
            <a:pPr algn="just" rtl="1">
              <a:buFont typeface="Arial" pitchFamily="34" charset="0"/>
              <a:buChar char="•"/>
            </a:pPr>
            <a:r>
              <a:rPr lang="fa-IR" dirty="0" smtClean="0"/>
              <a:t>فرصتها و تهدیدات بیرونی</a:t>
            </a:r>
          </a:p>
          <a:p>
            <a:pPr algn="just" rtl="1">
              <a:buFont typeface="Arial" pitchFamily="34" charset="0"/>
              <a:buChar char="•"/>
            </a:pPr>
            <a:r>
              <a:rPr lang="fa-IR" dirty="0" smtClean="0"/>
              <a:t>منبع مزیت رقابتی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05200" y="1066800"/>
            <a:ext cx="2438400" cy="281940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fa-IR" b="1" dirty="0" smtClean="0"/>
              <a:t>روشن کردن انتظارات عملکرد و روشهای مدیریت آینده</a:t>
            </a:r>
          </a:p>
          <a:p>
            <a:pPr algn="just" rtl="1">
              <a:buFont typeface="Arial" pitchFamily="34" charset="0"/>
              <a:buChar char="•"/>
            </a:pPr>
            <a:r>
              <a:rPr lang="fa-IR" dirty="0" smtClean="0"/>
              <a:t>ارزشها،اصول راهنما</a:t>
            </a:r>
          </a:p>
          <a:p>
            <a:pPr algn="just" rtl="1">
              <a:buFont typeface="Arial" pitchFamily="34" charset="0"/>
              <a:buChar char="•"/>
            </a:pPr>
            <a:r>
              <a:rPr lang="fa-IR" dirty="0" smtClean="0"/>
              <a:t>رسالت سازمان</a:t>
            </a:r>
          </a:p>
          <a:p>
            <a:pPr algn="just" rtl="1">
              <a:buFont typeface="Arial" pitchFamily="34" charset="0"/>
              <a:buChar char="•"/>
            </a:pPr>
            <a:r>
              <a:rPr lang="fa-IR" dirty="0" smtClean="0"/>
              <a:t>اهداف و اولویت ها</a:t>
            </a:r>
          </a:p>
          <a:p>
            <a:pPr algn="just" rtl="1">
              <a:buFont typeface="Arial" pitchFamily="34" charset="0"/>
              <a:buChar char="•"/>
            </a:pPr>
            <a:r>
              <a:rPr lang="fa-IR" dirty="0" smtClean="0"/>
              <a:t>تخصیص منابع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838200" y="4495800"/>
            <a:ext cx="2362200" cy="160020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fa-IR" dirty="0" smtClean="0"/>
              <a:t>شناسایی موضوعات سازمانی مرتبط با کارکنان</a:t>
            </a:r>
          </a:p>
          <a:p>
            <a:pPr algn="just" rtl="1"/>
            <a:endParaRPr lang="fa-IR" dirty="0"/>
          </a:p>
          <a:p>
            <a:pPr algn="just" rtl="1"/>
            <a:endParaRPr lang="fa-IR" dirty="0" smtClean="0"/>
          </a:p>
          <a:p>
            <a:pPr algn="just" rtl="1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581400" y="4495800"/>
            <a:ext cx="2286000" cy="160020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fa-IR" dirty="0" smtClean="0"/>
              <a:t>تعریف استراتژیها، اهداف و برنامه های عملی منابع انسانی</a:t>
            </a:r>
          </a:p>
          <a:p>
            <a:pPr algn="ctr"/>
            <a:endParaRPr lang="fa-IR" dirty="0"/>
          </a:p>
          <a:p>
            <a:pPr algn="ctr"/>
            <a:endParaRPr lang="en-US" dirty="0"/>
          </a:p>
        </p:txBody>
      </p:sp>
      <p:sp>
        <p:nvSpPr>
          <p:cNvPr id="15" name="Flowchart: Process 14"/>
          <p:cNvSpPr/>
          <p:nvPr/>
        </p:nvSpPr>
        <p:spPr>
          <a:xfrm>
            <a:off x="1981200" y="5562600"/>
            <a:ext cx="5257800" cy="457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 smtClean="0"/>
              <a:t>برنامه ریزی منابع انسانی</a:t>
            </a:r>
            <a:endParaRPr lang="en-US" sz="2400" b="1" dirty="0"/>
          </a:p>
        </p:txBody>
      </p:sp>
      <p:sp>
        <p:nvSpPr>
          <p:cNvPr id="16" name="Flowchart: Process 15"/>
          <p:cNvSpPr/>
          <p:nvPr/>
        </p:nvSpPr>
        <p:spPr>
          <a:xfrm>
            <a:off x="6477000" y="838200"/>
            <a:ext cx="1524000" cy="457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/>
              <a:t>تحلیل استراتژیک</a:t>
            </a:r>
            <a:endParaRPr lang="en-US" b="1" dirty="0"/>
          </a:p>
        </p:txBody>
      </p:sp>
      <p:sp>
        <p:nvSpPr>
          <p:cNvPr id="17" name="Flowchart: Process 16"/>
          <p:cNvSpPr/>
          <p:nvPr/>
        </p:nvSpPr>
        <p:spPr>
          <a:xfrm>
            <a:off x="1447800" y="838200"/>
            <a:ext cx="1447800" cy="457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/>
              <a:t>اجرای استراتژی</a:t>
            </a:r>
            <a:endParaRPr lang="en-US" b="1" dirty="0"/>
          </a:p>
        </p:txBody>
      </p:sp>
      <p:sp>
        <p:nvSpPr>
          <p:cNvPr id="18" name="Flowchart: Process 17"/>
          <p:cNvSpPr/>
          <p:nvPr/>
        </p:nvSpPr>
        <p:spPr>
          <a:xfrm>
            <a:off x="3962400" y="838200"/>
            <a:ext cx="1447800" cy="457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/>
              <a:t>تدوین استراتژی</a:t>
            </a:r>
            <a:endParaRPr lang="en-US" b="1" dirty="0"/>
          </a:p>
        </p:txBody>
      </p:sp>
      <p:cxnSp>
        <p:nvCxnSpPr>
          <p:cNvPr id="20" name="Straight Arrow Connector 19"/>
          <p:cNvCxnSpPr/>
          <p:nvPr/>
        </p:nvCxnSpPr>
        <p:spPr>
          <a:xfrm rot="10800000">
            <a:off x="5410200" y="1066800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>
            <a:off x="2895600" y="1066800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4" idx="3"/>
            <a:endCxn id="10" idx="1"/>
          </p:cNvCxnSpPr>
          <p:nvPr/>
        </p:nvCxnSpPr>
        <p:spPr>
          <a:xfrm>
            <a:off x="5867400" y="5295900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3" idx="3"/>
            <a:endCxn id="14" idx="1"/>
          </p:cNvCxnSpPr>
          <p:nvPr/>
        </p:nvCxnSpPr>
        <p:spPr>
          <a:xfrm>
            <a:off x="3200400" y="5295900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0" idx="0"/>
            <a:endCxn id="9" idx="2"/>
          </p:cNvCxnSpPr>
          <p:nvPr/>
        </p:nvCxnSpPr>
        <p:spPr>
          <a:xfrm rot="5400000" flipH="1" flipV="1">
            <a:off x="7010400" y="41910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4" idx="0"/>
            <a:endCxn id="12" idx="2"/>
          </p:cNvCxnSpPr>
          <p:nvPr/>
        </p:nvCxnSpPr>
        <p:spPr>
          <a:xfrm rot="5400000" flipH="1" flipV="1">
            <a:off x="4419600" y="41910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3" idx="0"/>
            <a:endCxn id="11" idx="2"/>
          </p:cNvCxnSpPr>
          <p:nvPr/>
        </p:nvCxnSpPr>
        <p:spPr>
          <a:xfrm rot="5400000" flipH="1" flipV="1">
            <a:off x="1676400" y="4152900"/>
            <a:ext cx="685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2000" y="7620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/>
              <a:t>     بیرونی                      درونی                           سازمان                         تجاری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0" y="1447800"/>
            <a:ext cx="152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dirty="0" smtClean="0"/>
              <a:t>1.عرضه کنندگان بیرونی</a:t>
            </a:r>
          </a:p>
          <a:p>
            <a:pPr algn="just" rtl="1"/>
            <a:r>
              <a:rPr lang="fa-IR" dirty="0" smtClean="0"/>
              <a:t>2.کاردولتی</a:t>
            </a:r>
          </a:p>
          <a:p>
            <a:pPr algn="just" rtl="1"/>
            <a:r>
              <a:rPr lang="fa-IR" dirty="0" smtClean="0"/>
              <a:t>3.روندهای آموزش وپرورش</a:t>
            </a:r>
            <a:endParaRPr lang="en-US" dirty="0"/>
          </a:p>
        </p:txBody>
      </p:sp>
      <p:sp>
        <p:nvSpPr>
          <p:cNvPr id="9" name="Isosceles Triangle 8"/>
          <p:cNvSpPr/>
          <p:nvPr/>
        </p:nvSpPr>
        <p:spPr>
          <a:xfrm rot="10800000">
            <a:off x="7239000" y="1143000"/>
            <a:ext cx="838200" cy="304800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 rot="10800000">
            <a:off x="990600" y="1143000"/>
            <a:ext cx="838200" cy="304800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 rot="10800000">
            <a:off x="3124200" y="1143000"/>
            <a:ext cx="838200" cy="304800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 rot="10800000">
            <a:off x="5334000" y="1143000"/>
            <a:ext cx="838200" cy="304800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029200" y="1447800"/>
            <a:ext cx="1447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dirty="0" smtClean="0"/>
              <a:t>1.تحلیل ضایعات</a:t>
            </a:r>
          </a:p>
          <a:p>
            <a:pPr algn="just" rtl="1"/>
            <a:r>
              <a:rPr lang="fa-IR" dirty="0" smtClean="0"/>
              <a:t>2.تعداد شاغلان</a:t>
            </a:r>
          </a:p>
          <a:p>
            <a:pPr algn="just" rtl="1"/>
            <a:r>
              <a:rPr lang="fa-IR" dirty="0" smtClean="0"/>
              <a:t>3.بازنشستگی</a:t>
            </a:r>
          </a:p>
          <a:p>
            <a:pPr algn="just" rtl="1"/>
            <a:r>
              <a:rPr lang="fa-IR" dirty="0" smtClean="0"/>
              <a:t>4.مهارتهای مسیر شغلی</a:t>
            </a:r>
          </a:p>
          <a:p>
            <a:pPr algn="just" rtl="1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90800" y="1447800"/>
            <a:ext cx="2362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/>
              <a:t>1.سیستم پاداش سازمان</a:t>
            </a:r>
          </a:p>
          <a:p>
            <a:pPr algn="r" rtl="1"/>
            <a:r>
              <a:rPr lang="fa-IR" dirty="0" smtClean="0"/>
              <a:t>2.روش بررسی و مطالعه سازمان</a:t>
            </a:r>
          </a:p>
          <a:p>
            <a:pPr algn="r" rtl="1"/>
            <a:r>
              <a:rPr lang="fa-IR" dirty="0" smtClean="0"/>
              <a:t>3.شیوه های کاری سازمان</a:t>
            </a:r>
          </a:p>
          <a:p>
            <a:pPr algn="r" rtl="1"/>
            <a:r>
              <a:rPr lang="fa-IR" dirty="0" smtClean="0"/>
              <a:t>4.فرهنگ سازمانی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1000" y="1447800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/>
              <a:t>1.هدف قرار دادن فروش</a:t>
            </a:r>
          </a:p>
          <a:p>
            <a:pPr algn="r" rtl="1"/>
            <a:r>
              <a:rPr lang="fa-IR" dirty="0" smtClean="0"/>
              <a:t>2.تولید (نوآوری)</a:t>
            </a:r>
          </a:p>
          <a:p>
            <a:pPr algn="r" rtl="1"/>
            <a:r>
              <a:rPr lang="fa-IR" dirty="0" smtClean="0"/>
              <a:t>3.هدف قرار دادن سود</a:t>
            </a:r>
          </a:p>
          <a:p>
            <a:pPr algn="r" rtl="1"/>
            <a:r>
              <a:rPr lang="fa-IR" dirty="0" smtClean="0"/>
              <a:t>4.جایگاه بازار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1029494" y="3085306"/>
            <a:ext cx="5334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295400" y="3276600"/>
            <a:ext cx="6553200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7658894" y="3085306"/>
            <a:ext cx="3810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5753894" y="3085306"/>
            <a:ext cx="3810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 flipH="1" flipV="1">
            <a:off x="3391694" y="3085306"/>
            <a:ext cx="3810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477000" y="3581400"/>
            <a:ext cx="685800" cy="381000"/>
          </a:xfrm>
          <a:prstGeom prst="rect">
            <a:avLst/>
          </a:prstGeom>
          <a:ln w="381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تقاضا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2286000" y="3581400"/>
            <a:ext cx="762000" cy="381000"/>
          </a:xfrm>
          <a:prstGeom prst="rect">
            <a:avLst/>
          </a:prstGeom>
          <a:ln w="381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عرضه</a:t>
            </a:r>
            <a:endParaRPr lang="en-US" dirty="0"/>
          </a:p>
        </p:txBody>
      </p:sp>
      <p:sp>
        <p:nvSpPr>
          <p:cNvPr id="28" name="Flowchart: Process 27"/>
          <p:cNvSpPr/>
          <p:nvPr/>
        </p:nvSpPr>
        <p:spPr>
          <a:xfrm>
            <a:off x="3733800" y="4114800"/>
            <a:ext cx="1524000" cy="457200"/>
          </a:xfrm>
          <a:prstGeom prst="flowChartProcess">
            <a:avLst/>
          </a:prstGeom>
          <a:ln w="381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/>
              <a:t>برنامه هایی برای</a:t>
            </a:r>
            <a:endParaRPr lang="en-US" b="1" dirty="0"/>
          </a:p>
        </p:txBody>
      </p:sp>
      <p:cxnSp>
        <p:nvCxnSpPr>
          <p:cNvPr id="30" name="Straight Connector 29"/>
          <p:cNvCxnSpPr>
            <a:stCxn id="27" idx="0"/>
          </p:cNvCxnSpPr>
          <p:nvPr/>
        </p:nvCxnSpPr>
        <p:spPr>
          <a:xfrm rot="5400000" flipH="1" flipV="1">
            <a:off x="3543300" y="2476500"/>
            <a:ext cx="228600" cy="1981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26" idx="0"/>
          </p:cNvCxnSpPr>
          <p:nvPr/>
        </p:nvCxnSpPr>
        <p:spPr>
          <a:xfrm>
            <a:off x="4648200" y="3352800"/>
            <a:ext cx="2171700" cy="228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8" idx="0"/>
            <a:endCxn id="27" idx="2"/>
          </p:cNvCxnSpPr>
          <p:nvPr/>
        </p:nvCxnSpPr>
        <p:spPr>
          <a:xfrm rot="16200000" flipV="1">
            <a:off x="3505200" y="3124200"/>
            <a:ext cx="152400" cy="1828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8" idx="0"/>
            <a:endCxn id="26" idx="2"/>
          </p:cNvCxnSpPr>
          <p:nvPr/>
        </p:nvCxnSpPr>
        <p:spPr>
          <a:xfrm rot="5400000" flipH="1" flipV="1">
            <a:off x="5581650" y="2876550"/>
            <a:ext cx="152400" cy="23241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1219200" y="4648200"/>
            <a:ext cx="6324600" cy="1371600"/>
          </a:xfrm>
          <a:prstGeom prst="rect">
            <a:avLst/>
          </a:prstGeom>
          <a:ln w="38100">
            <a:solidFill>
              <a:schemeClr val="tx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just" rtl="1"/>
            <a:r>
              <a:rPr lang="fa-IR" dirty="0" smtClean="0"/>
              <a:t>   -کارمندیابی              -جبران خدمات                -روابط کار</a:t>
            </a:r>
          </a:p>
          <a:p>
            <a:pPr algn="just" rtl="1"/>
            <a:r>
              <a:rPr lang="fa-IR" dirty="0" smtClean="0"/>
              <a:t>   -آموزش و بهسازی     -بهبود و بهسازی              -انطباق</a:t>
            </a:r>
          </a:p>
          <a:p>
            <a:pPr algn="just" rtl="1"/>
            <a:r>
              <a:rPr lang="fa-IR" dirty="0" smtClean="0"/>
              <a:t>   -بهره وری              -هزینه ها                       -بهبود سازمانی</a:t>
            </a:r>
          </a:p>
          <a:p>
            <a:pPr algn="just" rtl="1"/>
            <a:r>
              <a:rPr lang="fa-IR" dirty="0" smtClean="0"/>
              <a:t>   -فناوری جدید           -بازنشستگی                    -انتقالات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3505200" y="6172200"/>
            <a:ext cx="2133600" cy="457200"/>
          </a:xfrm>
          <a:prstGeom prst="rect">
            <a:avLst/>
          </a:prstGeom>
          <a:ln w="38100">
            <a:solidFill>
              <a:schemeClr val="tx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/>
              <a:t>به کارگیری منابع انسانی</a:t>
            </a:r>
            <a:endParaRPr lang="en-US" b="1" dirty="0"/>
          </a:p>
        </p:txBody>
      </p:sp>
      <p:cxnSp>
        <p:nvCxnSpPr>
          <p:cNvPr id="63" name="Straight Connector 62"/>
          <p:cNvCxnSpPr>
            <a:stCxn id="28" idx="2"/>
          </p:cNvCxnSpPr>
          <p:nvPr/>
        </p:nvCxnSpPr>
        <p:spPr>
          <a:xfrm rot="5400000">
            <a:off x="4457700" y="4610100"/>
            <a:ext cx="76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endCxn id="60" idx="2"/>
          </p:cNvCxnSpPr>
          <p:nvPr/>
        </p:nvCxnSpPr>
        <p:spPr>
          <a:xfrm rot="5400000" flipH="1" flipV="1">
            <a:off x="4305300" y="6096000"/>
            <a:ext cx="1524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61" idx="3"/>
          </p:cNvCxnSpPr>
          <p:nvPr/>
        </p:nvCxnSpPr>
        <p:spPr>
          <a:xfrm>
            <a:off x="5638800" y="6400800"/>
            <a:ext cx="9144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rot="10800000">
            <a:off x="8077200" y="1371600"/>
            <a:ext cx="3048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>
            <a:off x="5829300" y="3848100"/>
            <a:ext cx="5029200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6477000" y="6400800"/>
            <a:ext cx="18288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8229600" y="1143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00" b="1" dirty="0" smtClean="0"/>
              <a:t>کاوشگری</a:t>
            </a:r>
            <a:endParaRPr lang="en-US" sz="1600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8382000" y="2438400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00" b="1" dirty="0" smtClean="0"/>
              <a:t>به حداقل رساندن شوکها</a:t>
            </a:r>
            <a:endParaRPr lang="en-US" sz="16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8305800" y="39624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400" b="1" dirty="0" smtClean="0"/>
              <a:t>پیشنگری</a:t>
            </a:r>
            <a:endParaRPr lang="en-US" sz="1400" b="1" dirty="0"/>
          </a:p>
        </p:txBody>
      </p:sp>
      <p:sp>
        <p:nvSpPr>
          <p:cNvPr id="85" name="TextBox 84"/>
          <p:cNvSpPr txBox="1"/>
          <p:nvPr/>
        </p:nvSpPr>
        <p:spPr>
          <a:xfrm>
            <a:off x="8229600" y="49530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400" b="1" dirty="0" smtClean="0"/>
              <a:t>برنامه ریزی</a:t>
            </a:r>
            <a:endParaRPr lang="en-US" sz="1400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8305800" y="6172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400" b="1" dirty="0" smtClean="0"/>
              <a:t>به کارگیری</a:t>
            </a:r>
            <a:endParaRPr lang="en-US" sz="14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77200" y="2514600"/>
            <a:ext cx="762000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/>
              <a:t>تعریف</a:t>
            </a:r>
            <a:r>
              <a:rPr lang="fa-IR" dirty="0" smtClean="0"/>
              <a:t> </a:t>
            </a:r>
            <a:r>
              <a:rPr lang="fa-IR" b="1" dirty="0" smtClean="0"/>
              <a:t>رسالت</a:t>
            </a:r>
            <a:r>
              <a:rPr lang="fa-IR" dirty="0" smtClean="0"/>
              <a:t> </a:t>
            </a:r>
            <a:r>
              <a:rPr lang="fa-IR" b="1" dirty="0" smtClean="0"/>
              <a:t>سازمان</a:t>
            </a:r>
            <a:endParaRPr lang="en-US" b="1" dirty="0"/>
          </a:p>
        </p:txBody>
      </p:sp>
      <p:cxnSp>
        <p:nvCxnSpPr>
          <p:cNvPr id="4" name="Straight Arrow Connector 3"/>
          <p:cNvCxnSpPr/>
          <p:nvPr/>
        </p:nvCxnSpPr>
        <p:spPr>
          <a:xfrm rot="10800000">
            <a:off x="7772400" y="30480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7086600" y="2514600"/>
            <a:ext cx="685800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/>
              <a:t>تعیین</a:t>
            </a:r>
            <a:r>
              <a:rPr lang="fa-IR" dirty="0" smtClean="0"/>
              <a:t> </a:t>
            </a:r>
            <a:r>
              <a:rPr lang="fa-IR" b="1" dirty="0" smtClean="0"/>
              <a:t>اهداف</a:t>
            </a:r>
            <a:endParaRPr lang="en-US" b="1" dirty="0"/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6858000" y="30480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791200" y="1752600"/>
            <a:ext cx="1066800" cy="2667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/>
              <a:t>برآورد</a:t>
            </a:r>
            <a:r>
              <a:rPr lang="fa-IR" dirty="0" smtClean="0"/>
              <a:t> </a:t>
            </a:r>
            <a:r>
              <a:rPr lang="fa-IR" b="1" dirty="0" smtClean="0"/>
              <a:t>منابع</a:t>
            </a:r>
            <a:r>
              <a:rPr lang="fa-IR" dirty="0" smtClean="0"/>
              <a:t> </a:t>
            </a:r>
            <a:r>
              <a:rPr lang="fa-IR" b="1" dirty="0" smtClean="0"/>
              <a:t>انسانی</a:t>
            </a:r>
            <a:r>
              <a:rPr lang="fa-IR" dirty="0" smtClean="0"/>
              <a:t> </a:t>
            </a:r>
            <a:r>
              <a:rPr lang="fa-IR" b="1" dirty="0" smtClean="0"/>
              <a:t>جاری</a:t>
            </a:r>
          </a:p>
          <a:p>
            <a:pPr algn="ctr"/>
            <a:endParaRPr lang="fa-IR" dirty="0"/>
          </a:p>
          <a:p>
            <a:pPr algn="ctr"/>
            <a:r>
              <a:rPr lang="fa-IR" b="1" dirty="0" smtClean="0"/>
              <a:t>سیستم</a:t>
            </a:r>
            <a:r>
              <a:rPr lang="fa-IR" dirty="0" smtClean="0"/>
              <a:t> </a:t>
            </a:r>
            <a:r>
              <a:rPr lang="fa-IR" b="1" dirty="0" smtClean="0"/>
              <a:t>مدیریت</a:t>
            </a:r>
            <a:r>
              <a:rPr lang="fa-IR" dirty="0" smtClean="0"/>
              <a:t> </a:t>
            </a:r>
            <a:r>
              <a:rPr lang="fa-IR" b="1" dirty="0" smtClean="0"/>
              <a:t>منابع</a:t>
            </a:r>
            <a:r>
              <a:rPr lang="fa-IR" dirty="0" smtClean="0"/>
              <a:t> </a:t>
            </a:r>
            <a:r>
              <a:rPr lang="fa-IR" b="1" dirty="0" smtClean="0"/>
              <a:t>انسانی</a:t>
            </a:r>
            <a:r>
              <a:rPr lang="fa-IR" dirty="0" smtClean="0"/>
              <a:t> 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5867400" y="3048000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0"/>
          </p:cNvCxnSpPr>
          <p:nvPr/>
        </p:nvCxnSpPr>
        <p:spPr>
          <a:xfrm rot="5400000" flipH="1" flipV="1">
            <a:off x="6210300" y="16383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5562600" y="15240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9" idx="2"/>
          </p:cNvCxnSpPr>
          <p:nvPr/>
        </p:nvCxnSpPr>
        <p:spPr>
          <a:xfrm rot="5400000">
            <a:off x="6210300" y="45339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0800000">
            <a:off x="5562600" y="46482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971800" y="1219200"/>
            <a:ext cx="25146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/>
              <a:t>تقاضا</a:t>
            </a:r>
            <a:r>
              <a:rPr lang="fa-IR" dirty="0" smtClean="0"/>
              <a:t> </a:t>
            </a:r>
            <a:r>
              <a:rPr lang="fa-IR" b="1" dirty="0" smtClean="0"/>
              <a:t>برای</a:t>
            </a:r>
            <a:r>
              <a:rPr lang="fa-IR" dirty="0" smtClean="0"/>
              <a:t> </a:t>
            </a:r>
            <a:r>
              <a:rPr lang="fa-IR" b="1" dirty="0" smtClean="0"/>
              <a:t>نیروی</a:t>
            </a:r>
            <a:r>
              <a:rPr lang="fa-IR" dirty="0" smtClean="0"/>
              <a:t> </a:t>
            </a:r>
            <a:r>
              <a:rPr lang="fa-IR" b="1" dirty="0" smtClean="0"/>
              <a:t>کار</a:t>
            </a:r>
            <a:endParaRPr lang="en-US" b="1" dirty="0"/>
          </a:p>
        </p:txBody>
      </p:sp>
      <p:sp>
        <p:nvSpPr>
          <p:cNvPr id="29" name="Rectangle 28"/>
          <p:cNvSpPr/>
          <p:nvPr/>
        </p:nvSpPr>
        <p:spPr>
          <a:xfrm>
            <a:off x="2971800" y="4343400"/>
            <a:ext cx="25146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/>
              <a:t>عرضه منابع انسانی</a:t>
            </a:r>
            <a:endParaRPr lang="en-US" b="1" dirty="0"/>
          </a:p>
        </p:txBody>
      </p:sp>
      <p:cxnSp>
        <p:nvCxnSpPr>
          <p:cNvPr id="39" name="Straight Arrow Connector 38"/>
          <p:cNvCxnSpPr/>
          <p:nvPr/>
        </p:nvCxnSpPr>
        <p:spPr>
          <a:xfrm rot="5400000">
            <a:off x="3962400" y="2133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 flipH="1" flipV="1">
            <a:off x="4038600" y="4038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3505200" y="2590800"/>
            <a:ext cx="1524000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/>
              <a:t>مقایسه تقاضا و عرضه منابع انسانی</a:t>
            </a:r>
            <a:endParaRPr lang="en-US" b="1" dirty="0"/>
          </a:p>
        </p:txBody>
      </p:sp>
      <p:cxnSp>
        <p:nvCxnSpPr>
          <p:cNvPr id="46" name="Straight Arrow Connector 45"/>
          <p:cNvCxnSpPr/>
          <p:nvPr/>
        </p:nvCxnSpPr>
        <p:spPr>
          <a:xfrm rot="10800000">
            <a:off x="3276600" y="27432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0800000">
            <a:off x="3276600" y="35052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2057400" y="2209800"/>
            <a:ext cx="1219200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/>
              <a:t>تقاضا از عرضه بیشتر است</a:t>
            </a:r>
            <a:endParaRPr lang="en-US" b="1" dirty="0"/>
          </a:p>
        </p:txBody>
      </p:sp>
      <p:sp>
        <p:nvSpPr>
          <p:cNvPr id="49" name="Rectangle 48"/>
          <p:cNvSpPr/>
          <p:nvPr/>
        </p:nvSpPr>
        <p:spPr>
          <a:xfrm>
            <a:off x="2057400" y="3276600"/>
            <a:ext cx="1219200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/>
              <a:t>عرضه از تقاضا بیشتر است</a:t>
            </a:r>
            <a:endParaRPr lang="en-US" b="1" dirty="0"/>
          </a:p>
        </p:txBody>
      </p:sp>
      <p:cxnSp>
        <p:nvCxnSpPr>
          <p:cNvPr id="51" name="Straight Arrow Connector 50"/>
          <p:cNvCxnSpPr/>
          <p:nvPr/>
        </p:nvCxnSpPr>
        <p:spPr>
          <a:xfrm rot="10800000">
            <a:off x="1828800" y="25908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10800000">
            <a:off x="1828800" y="36576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609600" y="2362200"/>
            <a:ext cx="12192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/>
              <a:t>کارمندیابی</a:t>
            </a:r>
            <a:endParaRPr lang="en-US" b="1" dirty="0"/>
          </a:p>
        </p:txBody>
      </p:sp>
      <p:sp>
        <p:nvSpPr>
          <p:cNvPr id="55" name="Rectangle 54"/>
          <p:cNvSpPr/>
          <p:nvPr/>
        </p:nvSpPr>
        <p:spPr>
          <a:xfrm>
            <a:off x="609600" y="3429000"/>
            <a:ext cx="12192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/>
              <a:t>کاهش کارمندیابی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20815</TotalTime>
  <Words>1285</Words>
  <Application>Microsoft Office PowerPoint</Application>
  <PresentationFormat>On-screen Show (4:3)</PresentationFormat>
  <Paragraphs>151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بسم الله الرحمن الرحیم</vt:lpstr>
      <vt:lpstr>Slide 2</vt:lpstr>
      <vt:lpstr>Slide 3</vt:lpstr>
      <vt:lpstr>Slide 4</vt:lpstr>
      <vt:lpstr>رابطه برنامه ریزی استراتژیک و برنامه ریزی منابع انسانی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برنامه ریزی استراتژیک منابع انسانی</dc:title>
  <dc:creator>TehranPardaz</dc:creator>
  <cp:lastModifiedBy>TehranPardaz</cp:lastModifiedBy>
  <cp:revision>59</cp:revision>
  <dcterms:created xsi:type="dcterms:W3CDTF">2015-11-05T14:58:35Z</dcterms:created>
  <dcterms:modified xsi:type="dcterms:W3CDTF">2015-11-20T11:41:02Z</dcterms:modified>
</cp:coreProperties>
</file>